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65" r:id="rId4"/>
    <p:sldId id="269" r:id="rId5"/>
    <p:sldId id="268" r:id="rId6"/>
    <p:sldId id="267" r:id="rId7"/>
    <p:sldId id="266" r:id="rId8"/>
    <p:sldId id="261" r:id="rId9"/>
    <p:sldId id="270" r:id="rId10"/>
  </p:sldIdLst>
  <p:sldSz cx="9144000" cy="6858000" type="screen4x3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00FF"/>
    <a:srgbClr val="FF3333"/>
    <a:srgbClr val="9900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26" autoAdjust="0"/>
    <p:restoredTop sz="94660"/>
  </p:normalViewPr>
  <p:slideViewPr>
    <p:cSldViewPr>
      <p:cViewPr varScale="1">
        <p:scale>
          <a:sx n="68" d="100"/>
          <a:sy n="68" d="100"/>
        </p:scale>
        <p:origin x="-13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8B4DE8-9445-485E-A8F3-BB917C93C914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EA27CE-7D28-4878-B1CA-DFFF35EAB15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A27CE-7D28-4878-B1CA-DFFF35EAB158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smtClean="0"/>
              <a:t>Spustelėkite ruošinio paantraštės stiliui keisti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DDDC4-DD48-4308-A7E0-98165D63D553}" type="datetimeFigureOut">
              <a:rPr lang="lt-LT" smtClean="0"/>
              <a:pPr/>
              <a:t>2019-11-13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13EFE-0A69-4DDC-BC41-23C766984008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DDDC4-DD48-4308-A7E0-98165D63D553}" type="datetimeFigureOut">
              <a:rPr lang="lt-LT" smtClean="0"/>
              <a:pPr/>
              <a:t>2019-11-13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13EFE-0A69-4DDC-BC41-23C766984008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DDDC4-DD48-4308-A7E0-98165D63D553}" type="datetimeFigureOut">
              <a:rPr lang="lt-LT" smtClean="0"/>
              <a:pPr/>
              <a:t>2019-11-13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13EFE-0A69-4DDC-BC41-23C766984008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DDDC4-DD48-4308-A7E0-98165D63D553}" type="datetimeFigureOut">
              <a:rPr lang="lt-LT" smtClean="0"/>
              <a:pPr/>
              <a:t>2019-11-13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13EFE-0A69-4DDC-BC41-23C766984008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Spustelėkite ruošinio teksto stiliams keisti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DDDC4-DD48-4308-A7E0-98165D63D553}" type="datetimeFigureOut">
              <a:rPr lang="lt-LT" smtClean="0"/>
              <a:pPr/>
              <a:t>2019-11-13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13EFE-0A69-4DDC-BC41-23C766984008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DDDC4-DD48-4308-A7E0-98165D63D553}" type="datetimeFigureOut">
              <a:rPr lang="lt-LT" smtClean="0"/>
              <a:pPr/>
              <a:t>2019-11-13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13EFE-0A69-4DDC-BC41-23C766984008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DDDC4-DD48-4308-A7E0-98165D63D553}" type="datetimeFigureOut">
              <a:rPr lang="lt-LT" smtClean="0"/>
              <a:pPr/>
              <a:t>2019-11-13</a:t>
            </a:fld>
            <a:endParaRPr lang="lt-LT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13EFE-0A69-4DDC-BC41-23C766984008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DDDC4-DD48-4308-A7E0-98165D63D553}" type="datetimeFigureOut">
              <a:rPr lang="lt-LT" smtClean="0"/>
              <a:pPr/>
              <a:t>2019-11-13</a:t>
            </a:fld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13EFE-0A69-4DDC-BC41-23C766984008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DDDC4-DD48-4308-A7E0-98165D63D553}" type="datetimeFigureOut">
              <a:rPr lang="lt-LT" smtClean="0"/>
              <a:pPr/>
              <a:t>2019-11-13</a:t>
            </a:fld>
            <a:endParaRPr lang="lt-LT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13EFE-0A69-4DDC-BC41-23C766984008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DDDC4-DD48-4308-A7E0-98165D63D553}" type="datetimeFigureOut">
              <a:rPr lang="lt-LT" smtClean="0"/>
              <a:pPr/>
              <a:t>2019-11-13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13EFE-0A69-4DDC-BC41-23C766984008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DDDC4-DD48-4308-A7E0-98165D63D553}" type="datetimeFigureOut">
              <a:rPr lang="lt-LT" smtClean="0"/>
              <a:pPr/>
              <a:t>2019-11-13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13EFE-0A69-4DDC-BC41-23C766984008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8DDDC4-DD48-4308-A7E0-98165D63D553}" type="datetimeFigureOut">
              <a:rPr lang="lt-LT" smtClean="0"/>
              <a:pPr/>
              <a:t>2019-11-13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13EFE-0A69-4DDC-BC41-23C766984008}" type="slidenum">
              <a:rPr lang="lt-LT" smtClean="0"/>
              <a:pPr/>
              <a:t>‹#›</a:t>
            </a:fld>
            <a:endParaRPr 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3000"/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7158" y="214291"/>
            <a:ext cx="8501122" cy="214313"/>
          </a:xfrm>
        </p:spPr>
        <p:txBody>
          <a:bodyPr>
            <a:normAutofit/>
          </a:bodyPr>
          <a:lstStyle/>
          <a:p>
            <a:endParaRPr lang="en-US" sz="5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4348" y="5643578"/>
            <a:ext cx="7786742" cy="1071570"/>
          </a:xfrm>
        </p:spPr>
        <p:txBody>
          <a:bodyPr>
            <a:normAutofit/>
          </a:bodyPr>
          <a:lstStyle/>
          <a:p>
            <a:r>
              <a:rPr lang="lt-LT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Parengė: auklėtoja Neringa Petkevičienė, </a:t>
            </a:r>
          </a:p>
          <a:p>
            <a:r>
              <a:rPr lang="lt-LT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auklėtoja Virginija </a:t>
            </a:r>
            <a:r>
              <a:rPr lang="lt-LT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Bušauskienė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3191" y="0"/>
            <a:ext cx="7917617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lt-LT" sz="5400" b="1" cap="none" spc="50" dirty="0" smtClean="0">
                <a:ln w="11430"/>
                <a:solidFill>
                  <a:srgbClr val="99003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STEAM veiklų įtraukimas į  </a:t>
            </a:r>
            <a:br>
              <a:rPr lang="lt-LT" sz="5400" b="1" cap="none" spc="50" dirty="0" smtClean="0">
                <a:ln w="11430"/>
                <a:solidFill>
                  <a:srgbClr val="99003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lt-LT" sz="5400" b="1" cap="none" spc="50" dirty="0" smtClean="0">
                <a:ln w="11430"/>
                <a:solidFill>
                  <a:srgbClr val="99003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„Tuko“ Vasaros stovyklą</a:t>
            </a:r>
          </a:p>
          <a:p>
            <a:pPr algn="ctr"/>
            <a:r>
              <a:rPr lang="lt-LT" sz="5400" b="1" spc="50" dirty="0" smtClean="0">
                <a:ln w="11430"/>
                <a:solidFill>
                  <a:srgbClr val="99003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2019 m.</a:t>
            </a:r>
            <a:endParaRPr lang="en-US" sz="5400" b="1" cap="none" spc="50" dirty="0">
              <a:ln w="11430"/>
              <a:solidFill>
                <a:srgbClr val="990033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lt-LT" sz="3600" b="1" dirty="0" smtClean="0">
                <a:solidFill>
                  <a:srgbClr val="FF3333"/>
                </a:solidFill>
              </a:rPr>
              <a:t>Tikslas</a:t>
            </a:r>
            <a:r>
              <a:rPr lang="lt-LT" sz="3600" dirty="0" smtClean="0"/>
              <a:t> – tyrinėti ir pažinti supančią aplinką, </a:t>
            </a:r>
            <a:br>
              <a:rPr lang="lt-LT" sz="3600" dirty="0" smtClean="0"/>
            </a:br>
            <a:r>
              <a:rPr lang="lt-LT" sz="3600" dirty="0" smtClean="0"/>
              <a:t>                patirti pažinimo džiaugsmą.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28802"/>
            <a:ext cx="8472518" cy="45720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lt-LT" sz="3600" b="1" dirty="0" smtClean="0">
                <a:solidFill>
                  <a:srgbClr val="FF3333"/>
                </a:solidFill>
              </a:rPr>
              <a:t>Uždaviniai:</a:t>
            </a:r>
          </a:p>
          <a:p>
            <a:pPr>
              <a:buNone/>
            </a:pPr>
            <a:r>
              <a:rPr lang="lt-LT" sz="2800" dirty="0" smtClean="0"/>
              <a:t>1. </a:t>
            </a:r>
            <a:r>
              <a:rPr lang="lt-LT" sz="2800" dirty="0" smtClean="0"/>
              <a:t>Jausti spontaniškos improvizacijos ir kūrybos džiaugsmą.</a:t>
            </a:r>
            <a:endParaRPr lang="lt-LT" sz="2800" dirty="0" smtClean="0"/>
          </a:p>
          <a:p>
            <a:pPr>
              <a:buNone/>
            </a:pPr>
            <a:r>
              <a:rPr lang="lt-LT" sz="2800" dirty="0" smtClean="0"/>
              <a:t>2. </a:t>
            </a:r>
            <a:r>
              <a:rPr lang="lt-LT" sz="2800" dirty="0" smtClean="0"/>
              <a:t>S</a:t>
            </a:r>
            <a:r>
              <a:rPr lang="lt-LT" sz="2800" dirty="0" smtClean="0"/>
              <a:t>mėlyje sieti tikroviškas </a:t>
            </a:r>
            <a:r>
              <a:rPr lang="lt-LT" sz="2800" dirty="0" smtClean="0"/>
              <a:t>ir fantastines formas.</a:t>
            </a:r>
            <a:endParaRPr lang="lt-LT" sz="2800" dirty="0" smtClean="0"/>
          </a:p>
          <a:p>
            <a:pPr>
              <a:buNone/>
            </a:pPr>
            <a:r>
              <a:rPr lang="lt-LT" sz="2800" dirty="0" smtClean="0"/>
              <a:t>3. </a:t>
            </a:r>
            <a:r>
              <a:rPr lang="lt-LT" sz="2800" dirty="0" smtClean="0"/>
              <a:t>Atlikti nesudėtingus eksperimentus, domėtis dangaus kūnais.</a:t>
            </a:r>
            <a:endParaRPr lang="lt-LT" sz="2800" dirty="0" smtClean="0"/>
          </a:p>
          <a:p>
            <a:pPr>
              <a:buNone/>
            </a:pPr>
            <a:r>
              <a:rPr lang="lt-LT" sz="2800" dirty="0" smtClean="0"/>
              <a:t>4. </a:t>
            </a:r>
            <a:r>
              <a:rPr lang="lt-LT" sz="2800" dirty="0" smtClean="0"/>
              <a:t>Patirti judėjimo džiaugsmą gamtinėje aplinkoje.</a:t>
            </a:r>
            <a:endParaRPr lang="lt-LT" sz="2800" dirty="0" smtClean="0"/>
          </a:p>
          <a:p>
            <a:pPr>
              <a:buNone/>
            </a:pPr>
            <a:r>
              <a:rPr lang="lt-LT" sz="2800" dirty="0" smtClean="0"/>
              <a:t>5. </a:t>
            </a:r>
            <a:r>
              <a:rPr lang="lt-LT" sz="2800" dirty="0" smtClean="0"/>
              <a:t>Domėtis bei džiaugtis Lietuvos tradicine švente – Joninėmis.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4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70"/>
          </a:xfrm>
        </p:spPr>
        <p:txBody>
          <a:bodyPr>
            <a:normAutofit/>
          </a:bodyPr>
          <a:lstStyle/>
          <a:p>
            <a:r>
              <a:rPr lang="lt-LT" b="1" dirty="0" smtClean="0">
                <a:solidFill>
                  <a:srgbClr val="7030A0"/>
                </a:solidFill>
              </a:rPr>
              <a:t>Pirma stovyklos diena „Burbulų fiesta“</a:t>
            </a: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2050" name="Picture 2" descr="C:\Users\NERINGA\Desktop\vasarai\IMG_20190617_10161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23676" b="13188"/>
          <a:stretch>
            <a:fillRect/>
          </a:stretch>
        </p:blipFill>
        <p:spPr bwMode="auto">
          <a:xfrm>
            <a:off x="1" y="714356"/>
            <a:ext cx="3394472" cy="28575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NERINGA\Desktop\vasarai\e_files\IMG_20190617_104048-150x150.jpg"/>
          <p:cNvPicPr>
            <a:picLocks noChangeAspect="1" noChangeArrowheads="1"/>
          </p:cNvPicPr>
          <p:nvPr/>
        </p:nvPicPr>
        <p:blipFill>
          <a:blip r:embed="rId4" cstate="print"/>
          <a:srcRect b="8333"/>
          <a:stretch>
            <a:fillRect/>
          </a:stretch>
        </p:blipFill>
        <p:spPr bwMode="auto">
          <a:xfrm>
            <a:off x="6357950" y="4071942"/>
            <a:ext cx="2571768" cy="23574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Users\NERINGA\Desktop\vasarai\e_files\IMG_20190617_10495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19360" y="4000479"/>
            <a:ext cx="3810028" cy="28575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C:\Users\NERINGA\Desktop\vasarai\e_files\IMG_20190617_105517-150x15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643314"/>
            <a:ext cx="2714612" cy="27146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 descr="C:\Users\NERINGA\Desktop\vasarai\e_files\IMG_20190617_105305-150x15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15074" y="714356"/>
            <a:ext cx="2643206" cy="2643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5" name="Picture 7" descr="C:\Users\NERINGA\Desktop\vasarai\e_files\IMG_20190617_101919-150x150.jpg"/>
          <p:cNvPicPr>
            <a:picLocks noChangeAspect="1" noChangeArrowheads="1"/>
          </p:cNvPicPr>
          <p:nvPr/>
        </p:nvPicPr>
        <p:blipFill>
          <a:blip r:embed="rId8" cstate="print"/>
          <a:srcRect t="5128" b="5128"/>
          <a:stretch>
            <a:fillRect/>
          </a:stretch>
        </p:blipFill>
        <p:spPr bwMode="auto">
          <a:xfrm>
            <a:off x="3428992" y="642918"/>
            <a:ext cx="2786077" cy="25003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8"/>
          <p:cNvSpPr/>
          <p:nvPr/>
        </p:nvSpPr>
        <p:spPr>
          <a:xfrm>
            <a:off x="2285984" y="3214686"/>
            <a:ext cx="685801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400" b="1" dirty="0" smtClean="0">
                <a:solidFill>
                  <a:srgbClr val="7030A0"/>
                </a:solidFill>
              </a:rPr>
              <a:t>Vaikai </a:t>
            </a:r>
            <a:r>
              <a:rPr lang="lt-LT" sz="2400" b="1" dirty="0" smtClean="0">
                <a:solidFill>
                  <a:srgbClr val="7030A0"/>
                </a:solidFill>
              </a:rPr>
              <a:t>eksperimentavo su meninės raiškos </a:t>
            </a:r>
            <a:endParaRPr lang="lt-LT" sz="2400" b="1" dirty="0" smtClean="0">
              <a:solidFill>
                <a:srgbClr val="7030A0"/>
              </a:solidFill>
            </a:endParaRPr>
          </a:p>
          <a:p>
            <a:r>
              <a:rPr lang="lt-LT" sz="2400" b="1" dirty="0" smtClean="0">
                <a:solidFill>
                  <a:srgbClr val="7030A0"/>
                </a:solidFill>
              </a:rPr>
              <a:t>priemonėmis</a:t>
            </a:r>
            <a:r>
              <a:rPr lang="lt-LT" sz="2400" b="1" dirty="0" smtClean="0">
                <a:solidFill>
                  <a:srgbClr val="7030A0"/>
                </a:solidFill>
              </a:rPr>
              <a:t>, kurdami </a:t>
            </a:r>
            <a:r>
              <a:rPr lang="lt-LT" sz="2400" b="1" dirty="0" smtClean="0">
                <a:solidFill>
                  <a:srgbClr val="7030A0"/>
                </a:solidFill>
              </a:rPr>
              <a:t>paveikslus</a:t>
            </a:r>
            <a:r>
              <a:rPr lang="lt-LT" sz="2600" b="1" dirty="0" smtClean="0">
                <a:solidFill>
                  <a:srgbClr val="7030A0"/>
                </a:solidFill>
              </a:rPr>
              <a:t> </a:t>
            </a:r>
            <a:r>
              <a:rPr lang="lt-LT" sz="2400" b="1" dirty="0" smtClean="0">
                <a:solidFill>
                  <a:srgbClr val="7030A0"/>
                </a:solidFill>
              </a:rPr>
              <a:t> </a:t>
            </a:r>
            <a:r>
              <a:rPr lang="lt-LT" sz="2400" b="1" dirty="0" smtClean="0">
                <a:solidFill>
                  <a:srgbClr val="7030A0"/>
                </a:solidFill>
              </a:rPr>
              <a:t>iš muilo burbulų.</a:t>
            </a:r>
            <a:endParaRPr lang="en-US" sz="2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85860"/>
          </a:xfrm>
        </p:spPr>
        <p:txBody>
          <a:bodyPr>
            <a:normAutofit fontScale="90000"/>
          </a:bodyPr>
          <a:lstStyle/>
          <a:p>
            <a:r>
              <a:rPr lang="lt-LT" b="1" dirty="0" smtClean="0">
                <a:solidFill>
                  <a:schemeClr val="accent6">
                    <a:lumMod val="75000"/>
                  </a:schemeClr>
                </a:solidFill>
              </a:rPr>
              <a:t>Antra stovyklos diena </a:t>
            </a:r>
            <a:br>
              <a:rPr lang="lt-LT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lt-LT" b="1" dirty="0" smtClean="0">
                <a:solidFill>
                  <a:schemeClr val="accent6">
                    <a:lumMod val="75000"/>
                  </a:schemeClr>
                </a:solidFill>
              </a:rPr>
              <a:t>„Mano pasaka smėlio dėžėje“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075" name="Picture 3" descr="C:\Users\NERINGA\Desktop\vasarai\e_files\64525822_2030215547284956_295667764859764736_n-150x1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1643050"/>
            <a:ext cx="3000386" cy="3000386"/>
          </a:xfrm>
          <a:prstGeom prst="rect">
            <a:avLst/>
          </a:prstGeom>
          <a:noFill/>
        </p:spPr>
      </p:pic>
      <p:pic>
        <p:nvPicPr>
          <p:cNvPr id="3076" name="Picture 4" descr="C:\Users\NERINGA\Desktop\vasarai\e_files\64599032_2235341663443144_1806087602562924544_n-150x15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74" y="1643050"/>
            <a:ext cx="2143140" cy="2143140"/>
          </a:xfrm>
          <a:prstGeom prst="rect">
            <a:avLst/>
          </a:prstGeom>
          <a:noFill/>
        </p:spPr>
      </p:pic>
      <p:pic>
        <p:nvPicPr>
          <p:cNvPr id="3077" name="Picture 5" descr="C:\Users\NERINGA\Desktop\vasarai\e_files\64782520_337076706968035_7596673918186815488_n-150x15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3714752"/>
            <a:ext cx="2571768" cy="2571768"/>
          </a:xfrm>
          <a:prstGeom prst="rect">
            <a:avLst/>
          </a:prstGeom>
          <a:noFill/>
        </p:spPr>
      </p:pic>
      <p:pic>
        <p:nvPicPr>
          <p:cNvPr id="3078" name="Picture 6" descr="C:\Users\NERINGA\Desktop\vasarai\e_files\64480706_859247534458322_5104030441829040128_n-150x150.jpg"/>
          <p:cNvPicPr>
            <a:picLocks noChangeAspect="1" noChangeArrowheads="1"/>
          </p:cNvPicPr>
          <p:nvPr/>
        </p:nvPicPr>
        <p:blipFill>
          <a:blip r:embed="rId7" cstate="print"/>
          <a:srcRect l="14286" t="11429" r="11429" b="8571"/>
          <a:stretch>
            <a:fillRect/>
          </a:stretch>
        </p:blipFill>
        <p:spPr bwMode="auto">
          <a:xfrm>
            <a:off x="1142976" y="1643050"/>
            <a:ext cx="1791052" cy="1928826"/>
          </a:xfrm>
          <a:prstGeom prst="rect">
            <a:avLst/>
          </a:prstGeom>
          <a:noFill/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7429520" y="5643578"/>
            <a:ext cx="1257280" cy="482585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en-US" dirty="0"/>
          </a:p>
        </p:txBody>
      </p:sp>
      <p:pic>
        <p:nvPicPr>
          <p:cNvPr id="3079" name="Picture 7" descr="C:\Users\NERINGA\Desktop\vasarai\e_files\64511585_1192977347530250_8540175192557617152_n-150x15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75110" y="3900931"/>
            <a:ext cx="2286016" cy="2286016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2928926" y="4857760"/>
            <a:ext cx="34290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t-LT" sz="2400" b="1" dirty="0" smtClean="0">
                <a:solidFill>
                  <a:schemeClr val="accent6">
                    <a:lumMod val="75000"/>
                  </a:schemeClr>
                </a:solidFill>
              </a:rPr>
              <a:t>Vaikai iš smėlio kūrė originalias, fantastines, nepakartojamas smėlio  pilis princesei gyventi  </a:t>
            </a:r>
            <a:r>
              <a:rPr lang="lt-LT" sz="2400" b="1" dirty="0" smtClean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</a:t>
            </a: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b="1" dirty="0" smtClean="0">
                <a:solidFill>
                  <a:schemeClr val="bg1"/>
                </a:solidFill>
              </a:rPr>
              <a:t>Trečia stovyklos diena </a:t>
            </a:r>
            <a:br>
              <a:rPr lang="lt-LT" b="1" dirty="0" smtClean="0">
                <a:solidFill>
                  <a:schemeClr val="bg1"/>
                </a:solidFill>
              </a:rPr>
            </a:br>
            <a:r>
              <a:rPr lang="lt-LT" b="1" dirty="0" smtClean="0">
                <a:solidFill>
                  <a:schemeClr val="bg1"/>
                </a:solidFill>
              </a:rPr>
              <a:t>„Eksperimentų diena“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NERINGA\Desktop\vasarai\e_files\11-150x1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2357430"/>
            <a:ext cx="2714634" cy="27146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NERINGA\Desktop\vasarai\e_files\6-150x1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275634"/>
            <a:ext cx="2081796" cy="20817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NERINGA\Desktop\vasarai\e_files\1-150x1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214290"/>
            <a:ext cx="2143140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Users\NERINGA\Desktop\vasarai\e_files\12-150x15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2357430"/>
            <a:ext cx="2714644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C:\Users\NERINGA\Desktop\vasarai\e_files\19-150x15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00364" y="1428736"/>
            <a:ext cx="3143272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8"/>
          <p:cNvSpPr/>
          <p:nvPr/>
        </p:nvSpPr>
        <p:spPr>
          <a:xfrm>
            <a:off x="285720" y="4929198"/>
            <a:ext cx="857256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t-LT" sz="2200" b="1" dirty="0" smtClean="0">
                <a:solidFill>
                  <a:srgbClr val="0000FF"/>
                </a:solidFill>
              </a:rPr>
              <a:t>Vaikai eksperimentavo </a:t>
            </a:r>
            <a:r>
              <a:rPr lang="lt-LT" sz="2200" b="1" dirty="0" smtClean="0">
                <a:solidFill>
                  <a:srgbClr val="0000FF"/>
                </a:solidFill>
              </a:rPr>
              <a:t>su  aliejumi, vandeniu, dažais, </a:t>
            </a:r>
            <a:endParaRPr lang="lt-LT" sz="2200" b="1" dirty="0" smtClean="0">
              <a:solidFill>
                <a:srgbClr val="0000FF"/>
              </a:solidFill>
            </a:endParaRPr>
          </a:p>
          <a:p>
            <a:pPr algn="ctr"/>
            <a:r>
              <a:rPr lang="lt-LT" sz="2200" b="1" dirty="0" smtClean="0">
                <a:solidFill>
                  <a:srgbClr val="0000FF"/>
                </a:solidFill>
              </a:rPr>
              <a:t>kurdami </a:t>
            </a:r>
            <a:r>
              <a:rPr lang="lt-LT" sz="2200" b="1" dirty="0" smtClean="0">
                <a:solidFill>
                  <a:srgbClr val="0000FF"/>
                </a:solidFill>
              </a:rPr>
              <a:t>savo grupės planetą. </a:t>
            </a:r>
            <a:endParaRPr lang="lt-LT" sz="2200" b="1" dirty="0" smtClean="0">
              <a:solidFill>
                <a:srgbClr val="0000FF"/>
              </a:solidFill>
            </a:endParaRPr>
          </a:p>
          <a:p>
            <a:pPr algn="ctr"/>
            <a:r>
              <a:rPr lang="lt-LT" sz="2200" b="1" dirty="0" smtClean="0">
                <a:solidFill>
                  <a:srgbClr val="0000FF"/>
                </a:solidFill>
              </a:rPr>
              <a:t>Vyresni darželio vaikai dalyvavo astronomijos popietėje </a:t>
            </a:r>
            <a:r>
              <a:rPr lang="lt-LT" sz="2200" b="1" dirty="0" smtClean="0">
                <a:solidFill>
                  <a:srgbClr val="0000FF"/>
                </a:solidFill>
              </a:rPr>
              <a:t>,,Krentanti žvaigždė</a:t>
            </a:r>
            <a:r>
              <a:rPr lang="lt-LT" sz="2200" b="1" dirty="0" smtClean="0">
                <a:solidFill>
                  <a:srgbClr val="0000FF"/>
                </a:solidFill>
              </a:rPr>
              <a:t>”, ten patyrė įspūdingą </a:t>
            </a:r>
            <a:r>
              <a:rPr lang="lt-LT" sz="2200" b="1" dirty="0" smtClean="0">
                <a:solidFill>
                  <a:srgbClr val="0000FF"/>
                </a:solidFill>
              </a:rPr>
              <a:t>kelionę po Visatos platybes su </a:t>
            </a:r>
            <a:r>
              <a:rPr lang="lt-LT" sz="2200" b="1" dirty="0" smtClean="0">
                <a:solidFill>
                  <a:srgbClr val="0000FF"/>
                </a:solidFill>
              </a:rPr>
              <a:t>specialiais  </a:t>
            </a:r>
            <a:r>
              <a:rPr lang="lt-LT" sz="2200" b="1" dirty="0" smtClean="0">
                <a:solidFill>
                  <a:srgbClr val="0000FF"/>
                </a:solidFill>
              </a:rPr>
              <a:t>3D vaizdą sudarančiais </a:t>
            </a:r>
            <a:r>
              <a:rPr lang="lt-LT" sz="2200" b="1" dirty="0" smtClean="0">
                <a:solidFill>
                  <a:srgbClr val="0000FF"/>
                </a:solidFill>
              </a:rPr>
              <a:t>akiniais, lauke</a:t>
            </a:r>
            <a:r>
              <a:rPr lang="lt-LT" sz="2200" b="1" dirty="0" smtClean="0">
                <a:solidFill>
                  <a:srgbClr val="0000FF"/>
                </a:solidFill>
              </a:rPr>
              <a:t>  per </a:t>
            </a:r>
            <a:r>
              <a:rPr lang="lt-LT" sz="2200" b="1" dirty="0" smtClean="0">
                <a:solidFill>
                  <a:srgbClr val="0000FF"/>
                </a:solidFill>
              </a:rPr>
              <a:t>teleskopą </a:t>
            </a:r>
            <a:r>
              <a:rPr lang="lt-LT" sz="2200" b="1" dirty="0" smtClean="0">
                <a:solidFill>
                  <a:srgbClr val="0000FF"/>
                </a:solidFill>
              </a:rPr>
              <a:t>stebėjo Saulę.</a:t>
            </a:r>
            <a:endParaRPr lang="en-US" sz="22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5000"/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 fontScale="90000"/>
          </a:bodyPr>
          <a:lstStyle/>
          <a:p>
            <a:r>
              <a:rPr lang="lt-LT" b="1" dirty="0" smtClean="0">
                <a:solidFill>
                  <a:schemeClr val="bg1"/>
                </a:solidFill>
              </a:rPr>
              <a:t>Ketvirta stovyklos diena – sporto diena „Kamuoliuko kelionė“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Users\NERINGA\Desktop\vasarai\e_files\64561304_2758772147473404_6049483435238490112_n-150x15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4286256"/>
            <a:ext cx="2071702" cy="20717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51" name="Picture 3" descr="C:\Users\NERINGA\Desktop\vasarai\e_files\64665897_331468891124031_2469404340327022592_n-150x150.jpg"/>
          <p:cNvPicPr>
            <a:picLocks noChangeAspect="1" noChangeArrowheads="1"/>
          </p:cNvPicPr>
          <p:nvPr/>
        </p:nvPicPr>
        <p:blipFill>
          <a:blip r:embed="rId4" cstate="print"/>
          <a:srcRect t="6061"/>
          <a:stretch>
            <a:fillRect/>
          </a:stretch>
        </p:blipFill>
        <p:spPr bwMode="auto">
          <a:xfrm>
            <a:off x="3643306" y="1571612"/>
            <a:ext cx="2143140" cy="20132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53" name="Picture 5" descr="C:\Users\NERINGA\Desktop\vasarai\e_files\64981287_455547471907717_3346751942834520064_n-150x15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9454" y="1571612"/>
            <a:ext cx="1857356" cy="18573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54" name="Picture 6" descr="C:\Users\NERINGA\Desktop\vasarai\e_files\64955071_2397531480571625_7855238426944077824_n-150x15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15140" y="4214818"/>
            <a:ext cx="2071702" cy="20717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55" name="Picture 7" descr="C:\Users\NERINGA\Desktop\vasarai\e_files\65121810_2813489445332510_4266005777472290816_n-150x15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596" y="1643050"/>
            <a:ext cx="1857388" cy="18573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0" name="Rectangle 9"/>
          <p:cNvSpPr/>
          <p:nvPr/>
        </p:nvSpPr>
        <p:spPr>
          <a:xfrm>
            <a:off x="2786050" y="3714752"/>
            <a:ext cx="3571900" cy="3241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t-LT" sz="2500" b="1" dirty="0" smtClean="0">
                <a:solidFill>
                  <a:schemeClr val="bg1"/>
                </a:solidFill>
              </a:rPr>
              <a:t>Vaikai </a:t>
            </a:r>
            <a:r>
              <a:rPr lang="lt-LT" sz="2500" b="1" dirty="0" smtClean="0">
                <a:solidFill>
                  <a:schemeClr val="bg1"/>
                </a:solidFill>
              </a:rPr>
              <a:t>patyrė judėjimo džiaugsmą gamtinės aplinkos sąlygomis – ant žolės, lauko aikštelėje, kvėpuojant grynu oru. </a:t>
            </a:r>
            <a:r>
              <a:rPr lang="lt-LT" sz="2500" b="1" dirty="0" smtClean="0">
                <a:solidFill>
                  <a:schemeClr val="bg1"/>
                </a:solidFill>
              </a:rPr>
              <a:t>Sporto </a:t>
            </a:r>
            <a:r>
              <a:rPr lang="lt-LT" sz="2500" b="1" dirty="0" err="1" smtClean="0">
                <a:solidFill>
                  <a:schemeClr val="bg1"/>
                </a:solidFill>
              </a:rPr>
              <a:t>rytmetys</a:t>
            </a:r>
            <a:r>
              <a:rPr lang="lt-LT" sz="2500" b="1" dirty="0" smtClean="0">
                <a:solidFill>
                  <a:schemeClr val="bg1"/>
                </a:solidFill>
              </a:rPr>
              <a:t> vaikams suteikė  daug teigiamų emocijų!</a:t>
            </a:r>
            <a:endParaRPr lang="en-US" sz="25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642942"/>
          </a:xfrm>
        </p:spPr>
        <p:txBody>
          <a:bodyPr>
            <a:normAutofit fontScale="90000"/>
          </a:bodyPr>
          <a:lstStyle/>
          <a:p>
            <a:r>
              <a:rPr lang="lt-LT" b="1" dirty="0" smtClean="0">
                <a:solidFill>
                  <a:schemeClr val="bg1">
                    <a:lumMod val="95000"/>
                  </a:schemeClr>
                </a:solidFill>
              </a:rPr>
              <a:t>Stovyklos uždarymo šventė „Joninės“</a:t>
            </a:r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3074" name="Picture 2" descr="C:\Users\NERINGA\Desktop\vasarai\e_files\64901337_464076191020058_5699013219121627136_n-150x15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18421" b="7895"/>
          <a:stretch>
            <a:fillRect/>
          </a:stretch>
        </p:blipFill>
        <p:spPr bwMode="auto">
          <a:xfrm>
            <a:off x="6072198" y="1142984"/>
            <a:ext cx="2326838" cy="1714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5" name="Picture 3" descr="C:\Users\NERINGA\Desktop\vasarai\e_files\64930574_426790204841698_5148873594071154688_n-150x150.jpg"/>
          <p:cNvPicPr>
            <a:picLocks noChangeAspect="1" noChangeArrowheads="1"/>
          </p:cNvPicPr>
          <p:nvPr/>
        </p:nvPicPr>
        <p:blipFill>
          <a:blip r:embed="rId4" cstate="print"/>
          <a:srcRect b="36666"/>
          <a:stretch>
            <a:fillRect/>
          </a:stretch>
        </p:blipFill>
        <p:spPr bwMode="auto">
          <a:xfrm>
            <a:off x="3428992" y="5000636"/>
            <a:ext cx="2255937" cy="14287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6" name="Picture 4" descr="C:\Users\NERINGA\Desktop\vasarai\e_files\65097515_336929167244947_893907999968460800_n-150x150.jpg"/>
          <p:cNvPicPr>
            <a:picLocks noChangeAspect="1" noChangeArrowheads="1"/>
          </p:cNvPicPr>
          <p:nvPr/>
        </p:nvPicPr>
        <p:blipFill>
          <a:blip r:embed="rId5" cstate="print"/>
          <a:srcRect t="12500"/>
          <a:stretch>
            <a:fillRect/>
          </a:stretch>
        </p:blipFill>
        <p:spPr bwMode="auto">
          <a:xfrm>
            <a:off x="428596" y="1000108"/>
            <a:ext cx="2286016" cy="2000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7" name="Picture 5" descr="C:\Users\NERINGA\Desktop\vasarai\e_files\64615350_338720533473066_2029831518666358784_n-150x150.jpg"/>
          <p:cNvPicPr>
            <a:picLocks noChangeAspect="1" noChangeArrowheads="1"/>
          </p:cNvPicPr>
          <p:nvPr/>
        </p:nvPicPr>
        <p:blipFill>
          <a:blip r:embed="rId6" cstate="print"/>
          <a:srcRect r="20000" b="29999"/>
          <a:stretch>
            <a:fillRect/>
          </a:stretch>
        </p:blipFill>
        <p:spPr bwMode="auto">
          <a:xfrm>
            <a:off x="3571868" y="1285860"/>
            <a:ext cx="1714512" cy="15002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8" name="Picture 6" descr="C:\Users\NERINGA\Desktop\vasarai\e_files\65074080_530286080838059_5941805907888308224_n-150x150.jpg"/>
          <p:cNvPicPr>
            <a:picLocks noChangeAspect="1" noChangeArrowheads="1"/>
          </p:cNvPicPr>
          <p:nvPr/>
        </p:nvPicPr>
        <p:blipFill>
          <a:blip r:embed="rId7" cstate="print"/>
          <a:srcRect t="6251" b="18749"/>
          <a:stretch>
            <a:fillRect/>
          </a:stretch>
        </p:blipFill>
        <p:spPr bwMode="auto">
          <a:xfrm>
            <a:off x="6286512" y="4857760"/>
            <a:ext cx="2286016" cy="1714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9" name="Picture 7" descr="C:\Users\NERINGA\Desktop\vasarai\e_files\64746122_1219743621526925_7216884318277206016_n-150x150.jpg"/>
          <p:cNvPicPr>
            <a:picLocks noChangeAspect="1" noChangeArrowheads="1"/>
          </p:cNvPicPr>
          <p:nvPr/>
        </p:nvPicPr>
        <p:blipFill>
          <a:blip r:embed="rId8" cstate="print"/>
          <a:srcRect t="6668" b="16666"/>
          <a:stretch>
            <a:fillRect/>
          </a:stretch>
        </p:blipFill>
        <p:spPr bwMode="auto">
          <a:xfrm>
            <a:off x="500034" y="4857760"/>
            <a:ext cx="2236320" cy="1714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Rectangle 9"/>
          <p:cNvSpPr/>
          <p:nvPr/>
        </p:nvSpPr>
        <p:spPr>
          <a:xfrm>
            <a:off x="214282" y="3071810"/>
            <a:ext cx="83582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t-LT" sz="3200" b="1" dirty="0" smtClean="0">
                <a:solidFill>
                  <a:schemeClr val="bg1"/>
                </a:solidFill>
              </a:rPr>
              <a:t>Vaikai susipažindino </a:t>
            </a:r>
            <a:r>
              <a:rPr lang="lt-LT" sz="3200" b="1" dirty="0" smtClean="0">
                <a:solidFill>
                  <a:schemeClr val="bg1"/>
                </a:solidFill>
              </a:rPr>
              <a:t>su </a:t>
            </a:r>
            <a:r>
              <a:rPr lang="lt-LT" sz="3200" b="1" dirty="0" smtClean="0">
                <a:solidFill>
                  <a:schemeClr val="bg1"/>
                </a:solidFill>
              </a:rPr>
              <a:t>šventės  tradicijomis – </a:t>
            </a:r>
            <a:r>
              <a:rPr lang="lt-LT" sz="3200" b="1" dirty="0" smtClean="0">
                <a:solidFill>
                  <a:schemeClr val="bg1"/>
                </a:solidFill>
              </a:rPr>
              <a:t>pasimatavo Joninių vainikus, </a:t>
            </a:r>
            <a:endParaRPr lang="lt-LT" sz="3200" b="1" dirty="0" smtClean="0">
              <a:solidFill>
                <a:schemeClr val="bg1"/>
              </a:solidFill>
            </a:endParaRPr>
          </a:p>
          <a:p>
            <a:pPr algn="ctr"/>
            <a:r>
              <a:rPr lang="lt-LT" sz="3200" b="1" dirty="0" smtClean="0">
                <a:solidFill>
                  <a:schemeClr val="bg1"/>
                </a:solidFill>
              </a:rPr>
              <a:t>ieškojo </a:t>
            </a:r>
            <a:r>
              <a:rPr lang="lt-LT" sz="3200" b="1" dirty="0" smtClean="0">
                <a:solidFill>
                  <a:schemeClr val="bg1"/>
                </a:solidFill>
              </a:rPr>
              <a:t>ir </a:t>
            </a:r>
            <a:r>
              <a:rPr lang="lt-LT" sz="3200" b="1" dirty="0" smtClean="0">
                <a:solidFill>
                  <a:schemeClr val="bg1"/>
                </a:solidFill>
              </a:rPr>
              <a:t>surado </a:t>
            </a:r>
            <a:r>
              <a:rPr lang="lt-LT" sz="3200" b="1" dirty="0" smtClean="0">
                <a:solidFill>
                  <a:schemeClr val="bg1"/>
                </a:solidFill>
              </a:rPr>
              <a:t>paparčio žiedą, </a:t>
            </a:r>
            <a:r>
              <a:rPr lang="lt-LT" sz="3200" b="1" dirty="0" smtClean="0">
                <a:solidFill>
                  <a:schemeClr val="bg1"/>
                </a:solidFill>
              </a:rPr>
              <a:t>žaidė žaidimus.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/>
          </a:bodyPr>
          <a:lstStyle/>
          <a:p>
            <a:endParaRPr lang="en-US" sz="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5785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lt-LT" dirty="0" smtClean="0"/>
              <a:t>	</a:t>
            </a:r>
            <a:r>
              <a:rPr lang="lt-LT" b="1" dirty="0" smtClean="0">
                <a:solidFill>
                  <a:srgbClr val="FF0066"/>
                </a:solidFill>
              </a:rPr>
              <a:t>Siekėme, kad vaikai patirtų pažinimo džiaugsmą ir teigiamų emocijų, </a:t>
            </a:r>
          </a:p>
          <a:p>
            <a:pPr algn="ctr">
              <a:buNone/>
            </a:pPr>
            <a:r>
              <a:rPr lang="lt-LT" b="1" dirty="0" smtClean="0">
                <a:solidFill>
                  <a:srgbClr val="FF0066"/>
                </a:solidFill>
              </a:rPr>
              <a:t>ir lūkesčiai išsipildė su kaupu.</a:t>
            </a:r>
          </a:p>
          <a:p>
            <a:pPr algn="ctr">
              <a:buNone/>
            </a:pPr>
            <a:r>
              <a:rPr lang="lt-LT" b="1" dirty="0" smtClean="0">
                <a:solidFill>
                  <a:srgbClr val="FF0066"/>
                </a:solidFill>
              </a:rPr>
              <a:t> </a:t>
            </a:r>
          </a:p>
          <a:p>
            <a:pPr algn="ctr">
              <a:buNone/>
            </a:pPr>
            <a:r>
              <a:rPr lang="lt-LT" sz="5200" b="1" dirty="0" smtClean="0">
                <a:solidFill>
                  <a:srgbClr val="FF0066"/>
                </a:solidFill>
                <a:sym typeface="Wingdings" pitchFamily="2" charset="2"/>
              </a:rPr>
              <a:t></a:t>
            </a:r>
          </a:p>
          <a:p>
            <a:pPr algn="ctr">
              <a:buNone/>
            </a:pPr>
            <a:endParaRPr lang="lt-LT" b="1" dirty="0" smtClean="0">
              <a:solidFill>
                <a:srgbClr val="FF0066"/>
              </a:solidFill>
              <a:sym typeface="Wingdings" pitchFamily="2" charset="2"/>
            </a:endParaRPr>
          </a:p>
          <a:p>
            <a:pPr algn="ctr">
              <a:buNone/>
            </a:pPr>
            <a:r>
              <a:rPr lang="lt-LT" b="1" dirty="0" smtClean="0">
                <a:solidFill>
                  <a:srgbClr val="FF0066"/>
                </a:solidFill>
              </a:rPr>
              <a:t>	Vaikai džiaugsmingai sutiko kiekvieną vasaros stovyklos dieną, tikėdamiesi ir sulaukdami kūrybingų, informatyvių, </a:t>
            </a:r>
          </a:p>
          <a:p>
            <a:pPr algn="ctr">
              <a:buNone/>
            </a:pPr>
            <a:r>
              <a:rPr lang="lt-LT" b="1" dirty="0" smtClean="0">
                <a:solidFill>
                  <a:srgbClr val="FF0066"/>
                </a:solidFill>
              </a:rPr>
              <a:t>prie vaiko galimybių prisitaikančių </a:t>
            </a:r>
          </a:p>
          <a:p>
            <a:pPr algn="ctr">
              <a:buNone/>
            </a:pPr>
            <a:r>
              <a:rPr lang="lt-LT" b="1" dirty="0" smtClean="0">
                <a:solidFill>
                  <a:srgbClr val="FF0066"/>
                </a:solidFill>
              </a:rPr>
              <a:t>	žinių pateikimo būdų.</a:t>
            </a:r>
            <a:endParaRPr lang="en-US" b="1" dirty="0">
              <a:solidFill>
                <a:srgbClr val="FF0066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85728"/>
          </a:xfrm>
        </p:spPr>
        <p:txBody>
          <a:bodyPr>
            <a:normAutofit/>
          </a:bodyPr>
          <a:lstStyle/>
          <a:p>
            <a:endParaRPr lang="en-US" sz="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643578"/>
            <a:ext cx="9144000" cy="121442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lt-LT" sz="8000" b="1" dirty="0" smtClean="0">
                <a:solidFill>
                  <a:srgbClr val="7030A0"/>
                </a:solidFill>
              </a:rPr>
              <a:t>AČIŪ  UŽ  DĖMESĮ </a:t>
            </a:r>
            <a:r>
              <a:rPr lang="lt-LT" sz="8000" b="1" dirty="0" smtClean="0">
                <a:solidFill>
                  <a:srgbClr val="7030A0"/>
                </a:solidFill>
                <a:sym typeface="Wingdings" pitchFamily="2" charset="2"/>
              </a:rPr>
              <a:t></a:t>
            </a:r>
            <a:endParaRPr lang="en-US" sz="8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</TotalTime>
  <Words>175</Words>
  <Application>Microsoft Office PowerPoint</Application>
  <PresentationFormat>On-screen Show (4:3)</PresentationFormat>
  <Paragraphs>35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tema</vt:lpstr>
      <vt:lpstr>Slide 1</vt:lpstr>
      <vt:lpstr>Tikslas – tyrinėti ir pažinti supančią aplinką,                  patirti pažinimo džiaugsmą.</vt:lpstr>
      <vt:lpstr>Pirma stovyklos diena „Burbulų fiesta“</vt:lpstr>
      <vt:lpstr>Antra stovyklos diena  „Mano pasaka smėlio dėžėje“</vt:lpstr>
      <vt:lpstr>Trečia stovyklos diena  „Eksperimentų diena“</vt:lpstr>
      <vt:lpstr>Ketvirta stovyklos diena – sporto diena „Kamuoliuko kelionė“</vt:lpstr>
      <vt:lpstr>Stovyklos uždarymo šventė „Joninės“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STEAM veiklų</dc:title>
  <dc:creator>NERINGA</dc:creator>
  <cp:lastModifiedBy>Windows User</cp:lastModifiedBy>
  <cp:revision>37</cp:revision>
  <dcterms:created xsi:type="dcterms:W3CDTF">2019-11-12T17:29:52Z</dcterms:created>
  <dcterms:modified xsi:type="dcterms:W3CDTF">2019-11-13T20:29:32Z</dcterms:modified>
</cp:coreProperties>
</file>